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mov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9" r:id="rId1"/>
  </p:sldMasterIdLst>
  <p:notesMasterIdLst>
    <p:notesMasterId r:id="rId16"/>
  </p:notesMasterIdLst>
  <p:sldIdLst>
    <p:sldId id="256" r:id="rId2"/>
    <p:sldId id="292" r:id="rId3"/>
    <p:sldId id="293" r:id="rId4"/>
    <p:sldId id="297" r:id="rId5"/>
    <p:sldId id="282" r:id="rId6"/>
    <p:sldId id="290" r:id="rId7"/>
    <p:sldId id="286" r:id="rId8"/>
    <p:sldId id="294" r:id="rId9"/>
    <p:sldId id="289" r:id="rId10"/>
    <p:sldId id="296" r:id="rId11"/>
    <p:sldId id="295" r:id="rId12"/>
    <p:sldId id="280" r:id="rId13"/>
    <p:sldId id="281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6" d="100"/>
          <a:sy n="126" d="100"/>
        </p:scale>
        <p:origin x="-194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4D95C9-3E75-4547-9B5A-BD1E5D2C8C7E}" type="datetimeFigureOut">
              <a:rPr lang="en-US" smtClean="0"/>
              <a:t>5/2/13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16160-8276-244B-9BFD-6E78BDF11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091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16160-8276-244B-9BFD-6E78BDF11FF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601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Short video clip about</a:t>
            </a:r>
            <a:r>
              <a:rPr lang="en-US" baseline="0" dirty="0" smtClean="0"/>
              <a:t> technology and active gaming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16160-8276-244B-9BFD-6E78BDF11FF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75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Active</a:t>
            </a:r>
            <a:r>
              <a:rPr lang="en-US" baseline="0" dirty="0" smtClean="0"/>
              <a:t> gaming is referred to </a:t>
            </a:r>
            <a:r>
              <a:rPr lang="en-US" baseline="0" dirty="0" err="1" smtClean="0"/>
              <a:t>exergaming</a:t>
            </a:r>
            <a:r>
              <a:rPr lang="en-US" baseline="0" dirty="0" smtClean="0"/>
              <a:t>, interactive fitness, technology-driven physical activities</a:t>
            </a:r>
            <a:br>
              <a:rPr lang="en-US" baseline="0" dirty="0" smtClean="0"/>
            </a:br>
            <a:endParaRPr lang="en-US" baseline="0" dirty="0" smtClean="0"/>
          </a:p>
          <a:p>
            <a:r>
              <a:rPr lang="en-US" baseline="0" dirty="0" smtClean="0"/>
              <a:t>Technology combined with physical activity where participants must move to play the game is referred to as active gaming.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16160-8276-244B-9BFD-6E78BDF11FF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3857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Pictures of various active games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16160-8276-244B-9BFD-6E78BDF11FF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7655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Over</a:t>
            </a:r>
            <a:r>
              <a:rPr lang="en-US" baseline="0" dirty="0" smtClean="0"/>
              <a:t> the past 2 decades obesity levels have increased and physical activity levels have decreased.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need to get children more active. They are saturated in technology and desire to spend more time in front of a screen. Active gaming allows them to play the games they like through technology while being active.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16160-8276-244B-9BFD-6E78BDF11FF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6160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Less</a:t>
            </a:r>
            <a:r>
              <a:rPr lang="en-US" baseline="0" dirty="0" smtClean="0"/>
              <a:t> then 10 years ago active gaming/</a:t>
            </a:r>
            <a:r>
              <a:rPr lang="en-US" baseline="0" dirty="0" err="1" smtClean="0"/>
              <a:t>exergaming</a:t>
            </a:r>
            <a:r>
              <a:rPr lang="en-US" baseline="0" dirty="0" smtClean="0"/>
              <a:t> did not really exist as we know it today.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Today you can find these activities everywhere…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16160-8276-244B-9BFD-6E78BDF11FF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5757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Active gaming should be viewed as just another piece of equipment to accomplish</a:t>
            </a:r>
            <a:r>
              <a:rPr lang="en-US" baseline="0" dirty="0" smtClean="0"/>
              <a:t> learning objectives. The “modern” jump rope.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Traditional activities will often need to accompany an active game in the classroom to maximize participation.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Teachers should realize that providing specific feedback on the learning objective or cue used is important. It is easy to provide feedback related to the game itself and often tempting.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Teachers should always look to assess the learning objectives from all 3 domains.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16160-8276-244B-9BFD-6E78BDF11FF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0426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Research supports the use of active gaming</a:t>
            </a:r>
            <a:r>
              <a:rPr lang="en-US" baseline="0" dirty="0" smtClean="0"/>
              <a:t> in a health facility as well as a school environment. Students enjoy the modern activities which may assist many in enjoying exercise.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Active Gaming should not be used as babysitter just to have kids be “busy, happy, and good”.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There are active games for the home environment. Teachers should understand how to make active gaming in the classroom a relevant and feasible opportunity to exercise at home. Decrease sedentary screen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16160-8276-244B-9BFD-6E78BDF11FF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2806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16160-8276-244B-9BFD-6E78BDF11FF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3790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Konami’s Dance</a:t>
            </a:r>
            <a:r>
              <a:rPr lang="en-US" baseline="0" dirty="0" smtClean="0"/>
              <a:t> Dance Revolution: Classroom Edition product development specifically for the physical education classroom.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16160-8276-244B-9BFD-6E78BDF11FF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5566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16160-8276-244B-9BFD-6E78BDF11FF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5891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dance dance revolution version at Chuck </a:t>
            </a:r>
            <a:r>
              <a:rPr lang="en-US" smtClean="0"/>
              <a:t>e Cheese.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16160-8276-244B-9BFD-6E78BDF11FF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1503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16160-8276-244B-9BFD-6E78BDF11FF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794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1676401"/>
            <a:ext cx="8001000" cy="2424766"/>
          </a:xfrm>
        </p:spPr>
        <p:txBody>
          <a:bodyPr anchor="b" anchorCtr="0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419600"/>
            <a:ext cx="8001000" cy="12192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E2EF-A58F-D34A-84DA-FEFDF63FCE9B}" type="datetimeFigureOut">
              <a:rPr lang="en-US" smtClean="0"/>
              <a:t>5/2/13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5AE-8D91-4945-93B7-405DA4D7118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4191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E2EF-A58F-D34A-84DA-FEFDF63FCE9B}" type="datetimeFigureOut">
              <a:rPr lang="en-US" smtClean="0"/>
              <a:t>5/2/13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5AE-8D91-4945-93B7-405DA4D7118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2057401"/>
            <a:ext cx="8001000" cy="2424766"/>
          </a:xfrm>
        </p:spPr>
        <p:txBody>
          <a:bodyPr anchor="b" anchorCtr="0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800600"/>
            <a:ext cx="8001000" cy="12192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E2EF-A58F-D34A-84DA-FEFDF63FCE9B}" type="datetimeFigureOut">
              <a:rPr lang="en-US" smtClean="0"/>
              <a:t>5/2/13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5AE-8D91-4945-93B7-405DA4D7118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4572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66660">
            <a:off x="5138374" y="599839"/>
            <a:ext cx="1610332" cy="2025115"/>
          </a:xfrm>
          <a:prstGeom prst="rect">
            <a:avLst/>
          </a:prstGeom>
        </p:spPr>
      </p:pic>
      <p:pic>
        <p:nvPicPr>
          <p:cNvPr id="11" name="Picture 10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29776">
            <a:off x="2072772" y="555386"/>
            <a:ext cx="1610332" cy="2025115"/>
          </a:xfrm>
          <a:prstGeom prst="rect">
            <a:avLst/>
          </a:prstGeom>
        </p:spPr>
      </p:pic>
      <p:sp>
        <p:nvSpPr>
          <p:cNvPr id="12" name="Picture Placeholder 2"/>
          <p:cNvSpPr>
            <a:spLocks noGrp="1"/>
          </p:cNvSpPr>
          <p:nvPr>
            <p:ph type="pic" idx="14"/>
          </p:nvPr>
        </p:nvSpPr>
        <p:spPr>
          <a:xfrm rot="21254634">
            <a:off x="2256146" y="735839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/>
          </p:nvPr>
        </p:nvSpPr>
        <p:spPr>
          <a:xfrm rot="21315648">
            <a:off x="5321748" y="780292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pic>
        <p:nvPicPr>
          <p:cNvPr id="14" name="Picture 13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1790">
            <a:off x="3591963" y="936015"/>
            <a:ext cx="1610332" cy="2025115"/>
          </a:xfrm>
          <a:prstGeom prst="rect">
            <a:avLst/>
          </a:prstGeom>
        </p:spPr>
      </p:pic>
      <p:sp>
        <p:nvSpPr>
          <p:cNvPr id="17" name="Picture Placeholder 2"/>
          <p:cNvSpPr>
            <a:spLocks noGrp="1"/>
          </p:cNvSpPr>
          <p:nvPr>
            <p:ph type="pic" idx="17"/>
          </p:nvPr>
        </p:nvSpPr>
        <p:spPr>
          <a:xfrm rot="100778">
            <a:off x="3775337" y="1116468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1282700"/>
            <a:ext cx="8001000" cy="1917700"/>
          </a:xfrm>
        </p:spPr>
        <p:txBody>
          <a:bodyPr anchor="b" anchorCtr="0">
            <a:noAutofit/>
          </a:bodyPr>
          <a:lstStyle>
            <a:lvl1pPr algn="ctr">
              <a:defRPr sz="56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3644153"/>
            <a:ext cx="8001000" cy="833718"/>
          </a:xfrm>
        </p:spPr>
        <p:txBody>
          <a:bodyPr anchor="t" anchorCtr="0"/>
          <a:lstStyle>
            <a:lvl1pPr marL="0" indent="0" algn="ctr">
              <a:spcAft>
                <a:spcPts val="0"/>
              </a:spcAft>
              <a:buNone/>
              <a:defRPr sz="20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E2EF-A58F-D34A-84DA-FEFDF63FCE9B}" type="datetimeFigureOut">
              <a:rPr lang="en-US" smtClean="0"/>
              <a:t>5/2/13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5AE-8D91-4945-93B7-405DA4D7118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33528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1936751"/>
            <a:ext cx="374904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3460" y="1936751"/>
            <a:ext cx="374904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E2EF-A58F-D34A-84DA-FEFDF63FCE9B}" type="datetimeFigureOut">
              <a:rPr lang="en-US" smtClean="0"/>
              <a:t>5/2/13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5AE-8D91-4945-93B7-405DA4D7118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874838"/>
            <a:ext cx="3749040" cy="639762"/>
          </a:xfrm>
        </p:spPr>
        <p:txBody>
          <a:bodyPr anchor="ctr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" y="2590800"/>
            <a:ext cx="374904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3460" y="1874838"/>
            <a:ext cx="3749040" cy="639762"/>
          </a:xfrm>
        </p:spPr>
        <p:txBody>
          <a:bodyPr anchor="ctr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3460" y="2590800"/>
            <a:ext cx="374904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E2EF-A58F-D34A-84DA-FEFDF63FCE9B}" type="datetimeFigureOut">
              <a:rPr lang="en-US" smtClean="0"/>
              <a:t>5/2/13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5AE-8D91-4945-93B7-405DA4D71182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E2EF-A58F-D34A-84DA-FEFDF63FCE9B}" type="datetimeFigureOut">
              <a:rPr lang="en-US" smtClean="0"/>
              <a:t>5/2/13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5AE-8D91-4945-93B7-405DA4D711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E2EF-A58F-D34A-84DA-FEFDF63FCE9B}" type="datetimeFigureOut">
              <a:rPr lang="en-US" smtClean="0"/>
              <a:t>5/2/13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5AE-8D91-4945-93B7-405DA4D711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153" y="443752"/>
            <a:ext cx="3749040" cy="1707777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7494" y="430306"/>
            <a:ext cx="3749040" cy="560854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2000"/>
            </a:lvl6pPr>
            <a:lvl7pPr marL="2290763" indent="-461963">
              <a:defRPr sz="2000"/>
            </a:lvl7pPr>
            <a:lvl8pPr marL="2290763" indent="-461963">
              <a:defRPr sz="2000"/>
            </a:lvl8pPr>
            <a:lvl9pPr marL="2290763" indent="-461963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6153" y="2554940"/>
            <a:ext cx="3749040" cy="3146613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E2EF-A58F-D34A-84DA-FEFDF63FCE9B}" type="datetimeFigureOut">
              <a:rPr lang="en-US" smtClean="0"/>
              <a:t>5/2/13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5AE-8D91-4945-93B7-405DA4D7118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hort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898" y="230560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4609"/>
            <a:ext cx="374904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2551176"/>
            <a:ext cx="3749040" cy="31455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Aft>
                <a:spcPts val="10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E2EF-A58F-D34A-84DA-FEFDF63FCE9B}" type="datetimeFigureOut">
              <a:rPr lang="en-US" smtClean="0"/>
              <a:t>5/2/13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5AE-8D91-4945-93B7-405DA4D7118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898" y="230560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6798020" y="538594"/>
            <a:ext cx="1808485" cy="51671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50174">
            <a:off x="4827538" y="836203"/>
            <a:ext cx="3657600" cy="493776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924825"/>
            <a:ext cx="800100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4800600"/>
            <a:ext cx="8001000" cy="1219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E2EF-A58F-D34A-84DA-FEFDF63FCE9B}" type="datetimeFigureOut">
              <a:rPr lang="en-US" smtClean="0"/>
              <a:t>5/2/13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5AE-8D91-4945-93B7-405DA4D7118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4225" y="466612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55093">
            <a:off x="2359666" y="458370"/>
            <a:ext cx="4424669" cy="3079124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6835967" y="278688"/>
            <a:ext cx="1695954" cy="4845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924825"/>
            <a:ext cx="800100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4800600"/>
            <a:ext cx="8001000" cy="1219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E2EF-A58F-D34A-84DA-FEFDF63FCE9B}" type="datetimeFigureOut">
              <a:rPr lang="en-US" smtClean="0"/>
              <a:t>5/2/13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5AE-8D91-4945-93B7-405DA4D7118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4225" y="466612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85255">
            <a:off x="2866028" y="3182426"/>
            <a:ext cx="1695954" cy="484558"/>
          </a:xfrm>
          <a:prstGeom prst="rect">
            <a:avLst/>
          </a:prstGeom>
        </p:spPr>
      </p:pic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150321">
            <a:off x="4329929" y="546774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317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80673">
            <a:off x="699762" y="451178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3480" y="4800600"/>
            <a:ext cx="3246120" cy="1188720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spcAft>
                <a:spcPts val="300"/>
              </a:spcAft>
              <a:buNone/>
              <a:defRPr sz="20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E2EF-A58F-D34A-84DA-FEFDF63FCE9B}" type="datetimeFigureOut">
              <a:rPr lang="en-US" smtClean="0"/>
              <a:t>5/2/13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5AE-8D91-4945-93B7-405DA4D7118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4415567" y="369110"/>
            <a:ext cx="3794703" cy="272976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0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0973137">
            <a:off x="530124" y="631160"/>
            <a:ext cx="3837559" cy="2604282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 rot="470783">
            <a:off x="708565" y="3070624"/>
            <a:ext cx="3918749" cy="282751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114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 rot="21240000">
            <a:off x="4717562" y="3396154"/>
            <a:ext cx="3474720" cy="1097280"/>
          </a:xfrm>
        </p:spPr>
        <p:txBody>
          <a:bodyPr vert="horz" lIns="91440" tIns="45720" rIns="91440" bIns="45720"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300"/>
              </a:spcAft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title style</a:t>
            </a:r>
            <a:endParaRPr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4876800"/>
            <a:ext cx="3048000" cy="118872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20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E2EF-A58F-D34A-84DA-FEFDF63FCE9B}" type="datetimeFigureOut">
              <a:rPr lang="en-US" smtClean="0"/>
              <a:t>5/2/13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5AE-8D91-4945-93B7-405DA4D71182}" type="slidenum">
              <a:rPr lang="en-US" smtClean="0"/>
              <a:t>‹#›</a:t>
            </a:fld>
            <a:endParaRPr lang="en-US"/>
          </a:p>
        </p:txBody>
      </p:sp>
      <p:pic>
        <p:nvPicPr>
          <p:cNvPr id="15" name="Picture 14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7428515" y="2619243"/>
            <a:ext cx="1580737" cy="451639"/>
          </a:xfrm>
          <a:prstGeom prst="rect">
            <a:avLst/>
          </a:prstGeom>
        </p:spPr>
      </p:pic>
      <p:pic>
        <p:nvPicPr>
          <p:cNvPr id="11" name="Picture 10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2260">
            <a:off x="6339646" y="604321"/>
            <a:ext cx="1610332" cy="2025115"/>
          </a:xfrm>
          <a:prstGeom prst="rect">
            <a:avLst/>
          </a:prstGeom>
        </p:spPr>
      </p:pic>
      <p:pic>
        <p:nvPicPr>
          <p:cNvPr id="13" name="Picture 12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2260">
            <a:off x="4891846" y="985321"/>
            <a:ext cx="1610332" cy="2025115"/>
          </a:xfrm>
          <a:prstGeom prst="rect">
            <a:avLst/>
          </a:prstGeom>
        </p:spPr>
      </p:pic>
      <p:sp>
        <p:nvSpPr>
          <p:cNvPr id="16" name="Picture Placeholder 2"/>
          <p:cNvSpPr>
            <a:spLocks noGrp="1"/>
          </p:cNvSpPr>
          <p:nvPr>
            <p:ph type="pic" idx="14"/>
          </p:nvPr>
        </p:nvSpPr>
        <p:spPr>
          <a:xfrm rot="247118">
            <a:off x="5075220" y="1165774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7" name="Picture Placeholder 2"/>
          <p:cNvSpPr>
            <a:spLocks noGrp="1"/>
          </p:cNvSpPr>
          <p:nvPr>
            <p:ph type="pic" idx="15"/>
          </p:nvPr>
        </p:nvSpPr>
        <p:spPr>
          <a:xfrm rot="271248">
            <a:off x="6523020" y="784774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4519045" y="2873698"/>
            <a:ext cx="393192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193488">
            <a:off x="610678" y="450635"/>
            <a:ext cx="393192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 rot="21240000">
            <a:off x="455724" y="3551615"/>
            <a:ext cx="3474720" cy="1097280"/>
          </a:xfrm>
        </p:spPr>
        <p:txBody>
          <a:bodyPr vert="horz" lIns="91440" tIns="45720" rIns="91440" bIns="45720"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300"/>
              </a:spcAft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286000" indent="-457200">
              <a:defRPr/>
            </a:lvl6pPr>
            <a:lvl7pPr marL="2286000" indent="-457200">
              <a:defRPr/>
            </a:lvl7pPr>
            <a:lvl8pPr marL="2286000" indent="-457200">
              <a:defRPr/>
            </a:lvl8pPr>
            <a:lvl9pPr marL="2286000" indent="-45720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E2EF-A58F-D34A-84DA-FEFDF63FCE9B}" type="datetimeFigureOut">
              <a:rPr lang="en-US" smtClean="0"/>
              <a:t>5/2/13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5AE-8D91-4945-93B7-405DA4D7118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6634" y="577849"/>
            <a:ext cx="1882589" cy="5461001"/>
          </a:xfrm>
        </p:spPr>
        <p:txBody>
          <a:bodyPr vert="eaVert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4" y="577849"/>
            <a:ext cx="5768788" cy="546100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E2EF-A58F-D34A-84DA-FEFDF63FCE9B}" type="datetimeFigureOut">
              <a:rPr lang="en-US" smtClean="0"/>
              <a:t>5/2/13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5AE-8D91-4945-93B7-405DA4D7118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vertical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2859" y="1562100"/>
            <a:ext cx="152400" cy="37338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8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PageOverlay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0" y="6158753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905000"/>
            <a:ext cx="8001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72100" y="6158753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B7EBE2EF-A58F-D34A-84DA-FEFDF63FCE9B}" type="datetimeFigureOut">
              <a:rPr lang="en-US" smtClean="0"/>
              <a:t>5/2/13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46220" y="6158753"/>
            <a:ext cx="10515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fld id="{274DF5AE-8D91-4945-93B7-405DA4D7118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0"/>
        </a:spcBef>
        <a:spcAft>
          <a:spcPts val="2000"/>
        </a:spcAft>
        <a:buFont typeface="Wingdings 2" pitchFamily="18" charset="2"/>
        <a:buChar char="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0"/>
        </a:spcBef>
        <a:spcAft>
          <a:spcPts val="1000"/>
        </a:spcAft>
        <a:buClr>
          <a:schemeClr val="bg2"/>
        </a:buClr>
        <a:buFont typeface="Wingdings 2" pitchFamily="18" charset="2"/>
        <a:buChar char="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0"/>
        </a:spcBef>
        <a:spcAft>
          <a:spcPts val="1000"/>
        </a:spcAft>
        <a:buFont typeface="Wingdings 2" pitchFamily="18" charset="2"/>
        <a:buChar char="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0"/>
        </a:spcBef>
        <a:spcAft>
          <a:spcPts val="1000"/>
        </a:spcAft>
        <a:buClr>
          <a:schemeClr val="bg2"/>
        </a:buClr>
        <a:buFont typeface="Wingdings 2" pitchFamily="18" charset="2"/>
        <a:buChar char="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0"/>
        </a:spcBef>
        <a:spcAft>
          <a:spcPts val="1000"/>
        </a:spcAft>
        <a:buFont typeface="Wingdings 2" pitchFamily="18" charset="2"/>
        <a:buChar char="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indent="-461963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3205163" indent="-461963" algn="l" defTabSz="914400" rtl="0" eaLnBrk="1" latinLnBrk="0" hangingPunct="1">
        <a:spcBef>
          <a:spcPts val="0"/>
        </a:spcBef>
        <a:spcAft>
          <a:spcPts val="600"/>
        </a:spcAft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61963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4119563" indent="-461963" algn="l" defTabSz="914400" rtl="0" eaLnBrk="1" latinLnBrk="0" hangingPunct="1">
        <a:spcBef>
          <a:spcPts val="0"/>
        </a:spcBef>
        <a:spcAft>
          <a:spcPts val="600"/>
        </a:spcAft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Relationship Id="rId5" Type="http://schemas.openxmlformats.org/officeDocument/2006/relationships/image" Target="../media/image11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image" Target="../media/image14.emf"/><Relationship Id="rId6" Type="http://schemas.openxmlformats.org/officeDocument/2006/relationships/image" Target="../media/image15.emf"/><Relationship Id="rId7" Type="http://schemas.openxmlformats.org/officeDocument/2006/relationships/image" Target="../media/image16.png"/><Relationship Id="rId8" Type="http://schemas.openxmlformats.org/officeDocument/2006/relationships/image" Target="../media/image17.jp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youtube.com/watch?v=wBv1LBpHGIM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hyperlink" Target="mailto:withersp@usf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36613" y="-198893"/>
            <a:ext cx="5079787" cy="2249026"/>
          </a:xfrm>
        </p:spPr>
        <p:txBody>
          <a:bodyPr/>
          <a:lstStyle/>
          <a:p>
            <a:r>
              <a:rPr lang="en-US" sz="3200" b="1" dirty="0" smtClean="0"/>
              <a:t>The Modern Jump Rope: The Future of Active </a:t>
            </a:r>
            <a:br>
              <a:rPr lang="en-US" sz="3200" b="1" dirty="0" smtClean="0"/>
            </a:br>
            <a:r>
              <a:rPr lang="en-US" sz="3200" b="1" dirty="0" smtClean="0"/>
              <a:t>Video Games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body" sz="half" idx="2"/>
          </p:nvPr>
        </p:nvSpPr>
        <p:spPr>
          <a:xfrm>
            <a:off x="0" y="2310224"/>
            <a:ext cx="4343400" cy="4404018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AAHPERD National Convention</a:t>
            </a:r>
          </a:p>
          <a:p>
            <a:pPr algn="ctr"/>
            <a:r>
              <a:rPr lang="en-US" b="1" dirty="0" smtClean="0"/>
              <a:t>Charlotte, NC 2013</a:t>
            </a:r>
          </a:p>
          <a:p>
            <a:pPr algn="ctr"/>
            <a:endParaRPr lang="en-US" b="1" dirty="0"/>
          </a:p>
          <a:p>
            <a:r>
              <a:rPr lang="en-US" sz="1600" b="1" dirty="0" smtClean="0">
                <a:solidFill>
                  <a:schemeClr val="tx1"/>
                </a:solidFill>
              </a:rPr>
              <a:t>Lisa Witherspoon, PH.D.</a:t>
            </a:r>
          </a:p>
          <a:p>
            <a:r>
              <a:rPr lang="en-US" sz="1600" b="1" dirty="0" smtClean="0"/>
              <a:t>Assistant Professor - University of South Florida</a:t>
            </a:r>
            <a:endParaRPr lang="en-US" sz="1600" b="1" dirty="0" smtClean="0">
              <a:solidFill>
                <a:schemeClr val="tx1"/>
              </a:solidFill>
            </a:endParaRPr>
          </a:p>
          <a:p>
            <a:r>
              <a:rPr lang="en-US" sz="1600" b="1" dirty="0" smtClean="0">
                <a:solidFill>
                  <a:schemeClr val="tx1"/>
                </a:solidFill>
              </a:rPr>
              <a:t>Director of the USF Active Gaming Research Labs</a:t>
            </a:r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5" name="Content Placeholder 2" descr="Jumprope.jpg"/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1" t="-1096" r="11558"/>
          <a:stretch/>
        </p:blipFill>
        <p:spPr>
          <a:xfrm rot="5550174">
            <a:off x="3508827" y="974274"/>
            <a:ext cx="6470567" cy="4807502"/>
          </a:xfrm>
        </p:spPr>
      </p:pic>
    </p:spTree>
    <p:extLst>
      <p:ext uri="{BB962C8B-B14F-4D97-AF65-F5344CB8AC3E}">
        <p14:creationId xmlns:p14="http://schemas.microsoft.com/office/powerpoint/2010/main" val="4065220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bigBangTelephone2.mo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4425" y="206857"/>
            <a:ext cx="8560515" cy="6420387"/>
          </a:xfrm>
        </p:spPr>
      </p:pic>
    </p:spTree>
    <p:extLst>
      <p:ext uri="{BB962C8B-B14F-4D97-AF65-F5344CB8AC3E}">
        <p14:creationId xmlns:p14="http://schemas.microsoft.com/office/powerpoint/2010/main" val="3543604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7104" y="274638"/>
            <a:ext cx="9036896" cy="1143000"/>
          </a:xfrm>
        </p:spPr>
        <p:txBody>
          <a:bodyPr/>
          <a:lstStyle/>
          <a:p>
            <a:r>
              <a:rPr lang="en-US" sz="5000" b="1" dirty="0" smtClean="0"/>
              <a:t>What is Active Gaming (AG)?</a:t>
            </a:r>
            <a:endParaRPr lang="en-US" sz="50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9508" y="1682945"/>
            <a:ext cx="8660120" cy="4336855"/>
          </a:xfrm>
        </p:spPr>
        <p:txBody>
          <a:bodyPr>
            <a:normAutofit/>
          </a:bodyPr>
          <a:lstStyle/>
          <a:p>
            <a:r>
              <a:rPr lang="en-US" b="1" dirty="0" err="1"/>
              <a:t>Exergaming</a:t>
            </a:r>
            <a:r>
              <a:rPr lang="en-US" b="1" dirty="0"/>
              <a:t>, Interactive Fitness, Technology-Driven Physical </a:t>
            </a:r>
            <a:r>
              <a:rPr lang="en-US" b="1" dirty="0" smtClean="0"/>
              <a:t>Activities</a:t>
            </a:r>
          </a:p>
          <a:p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   </a:t>
            </a:r>
            <a:r>
              <a:rPr lang="en-US" b="1" dirty="0" smtClean="0">
                <a:solidFill>
                  <a:srgbClr val="0000FF"/>
                </a:solidFill>
              </a:rPr>
              <a:t>Technology             Physical Activity             Active Gaming</a:t>
            </a:r>
          </a:p>
          <a:p>
            <a:pPr marL="457200" lvl="1" indent="0">
              <a:buNone/>
            </a:pPr>
            <a:endParaRPr lang="en-US" b="1" dirty="0"/>
          </a:p>
          <a:p>
            <a:pPr lvl="1"/>
            <a:r>
              <a:rPr lang="en-US" b="1" dirty="0"/>
              <a:t>Dance Dance Revolution, Nintendo Wii, Microsoft </a:t>
            </a:r>
            <a:r>
              <a:rPr lang="en-US" b="1" dirty="0" err="1"/>
              <a:t>Kinect</a:t>
            </a:r>
            <a:r>
              <a:rPr lang="en-US" b="1" dirty="0"/>
              <a:t>, Sony Move</a:t>
            </a:r>
          </a:p>
          <a:p>
            <a:endParaRPr lang="en-US" dirty="0"/>
          </a:p>
        </p:txBody>
      </p:sp>
      <p:sp>
        <p:nvSpPr>
          <p:cNvPr id="8" name="Equal 7"/>
          <p:cNvSpPr/>
          <p:nvPr/>
        </p:nvSpPr>
        <p:spPr>
          <a:xfrm>
            <a:off x="5416400" y="3041031"/>
            <a:ext cx="914400" cy="914400"/>
          </a:xfrm>
          <a:prstGeom prst="mathEqua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Plus 8"/>
          <p:cNvSpPr/>
          <p:nvPr/>
        </p:nvSpPr>
        <p:spPr>
          <a:xfrm>
            <a:off x="2178130" y="3041031"/>
            <a:ext cx="914400" cy="914400"/>
          </a:xfrm>
          <a:prstGeom prst="mathPl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16583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opsport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33164" cy="4748177"/>
          </a:xfrm>
          <a:prstGeom prst="rect">
            <a:avLst/>
          </a:prstGeom>
        </p:spPr>
      </p:pic>
      <p:pic>
        <p:nvPicPr>
          <p:cNvPr id="5" name="Picture 4" descr="ddr-classroom-edition-0201-0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62177"/>
            <a:ext cx="7620000" cy="4572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0400" y="0"/>
            <a:ext cx="4673600" cy="31623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7221" y="2840849"/>
            <a:ext cx="4636779" cy="38146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2014" y="2046373"/>
            <a:ext cx="4049286" cy="3070047"/>
          </a:xfrm>
          <a:prstGeom prst="rect">
            <a:avLst/>
          </a:prstGeom>
        </p:spPr>
      </p:pic>
      <p:pic>
        <p:nvPicPr>
          <p:cNvPr id="2" name="Picture 1" descr="Tampa-20111222-00091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14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Why Active Gaming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1417639"/>
            <a:ext cx="8001000" cy="4602162"/>
          </a:xfrm>
        </p:spPr>
        <p:txBody>
          <a:bodyPr>
            <a:normAutofit/>
          </a:bodyPr>
          <a:lstStyle/>
          <a:p>
            <a:pPr lvl="1"/>
            <a:endParaRPr lang="en-US" b="1" dirty="0"/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Obesity                              Physical Activity    </a:t>
            </a:r>
          </a:p>
          <a:p>
            <a:pPr marL="0" indent="0">
              <a:buNone/>
            </a:pPr>
            <a:r>
              <a:rPr lang="en-US" b="1" dirty="0" smtClean="0"/>
              <a:t>       </a:t>
            </a:r>
          </a:p>
          <a:p>
            <a:pPr marL="0" indent="0">
              <a:buNone/>
            </a:pPr>
            <a:r>
              <a:rPr lang="en-US" b="1" dirty="0" smtClean="0"/>
              <a:t> </a:t>
            </a:r>
          </a:p>
          <a:p>
            <a:r>
              <a:rPr lang="en-US" b="1" dirty="0" smtClean="0"/>
              <a:t>Born Mobile –  Technology Saturation</a:t>
            </a:r>
            <a:endParaRPr lang="en-US" b="1" dirty="0"/>
          </a:p>
          <a:p>
            <a:pPr lvl="1"/>
            <a:endParaRPr lang="en-US" b="1" dirty="0" smtClean="0"/>
          </a:p>
          <a:p>
            <a:pPr lvl="1"/>
            <a:endParaRPr lang="en-US" dirty="0" smtClean="0"/>
          </a:p>
        </p:txBody>
      </p:sp>
      <p:sp>
        <p:nvSpPr>
          <p:cNvPr id="4" name="Up Arrow 3"/>
          <p:cNvSpPr/>
          <p:nvPr/>
        </p:nvSpPr>
        <p:spPr>
          <a:xfrm>
            <a:off x="2496486" y="2218428"/>
            <a:ext cx="484632" cy="978408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136615" y="2815108"/>
            <a:ext cx="9144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Down Arrow 7"/>
          <p:cNvSpPr/>
          <p:nvPr/>
        </p:nvSpPr>
        <p:spPr>
          <a:xfrm>
            <a:off x="7010152" y="2218428"/>
            <a:ext cx="484632" cy="97840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045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Then and Now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Then</a:t>
            </a:r>
            <a:r>
              <a:rPr lang="en-US" b="1" dirty="0" smtClean="0"/>
              <a:t> – (5 - 7 years ago) a few health facilities and schools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Now</a:t>
            </a:r>
            <a:r>
              <a:rPr lang="en-US" b="1" dirty="0" smtClean="0"/>
              <a:t> – Doctor’s offices, corporate wellness facilities, hospitals, schools, health facilities and at HOME!</a:t>
            </a:r>
            <a:endParaRPr lang="en-US" b="1" dirty="0"/>
          </a:p>
          <a:p>
            <a:pPr marL="0" indent="0">
              <a:buNone/>
            </a:pPr>
            <a:endParaRPr lang="en-US" dirty="0">
              <a:hlinkClick r:id="rId3"/>
            </a:endParaRPr>
          </a:p>
        </p:txBody>
      </p:sp>
    </p:spTree>
    <p:extLst>
      <p:ext uri="{BB962C8B-B14F-4D97-AF65-F5344CB8AC3E}">
        <p14:creationId xmlns:p14="http://schemas.microsoft.com/office/powerpoint/2010/main" val="1151530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274638"/>
            <a:ext cx="9012033" cy="1143000"/>
          </a:xfrm>
        </p:spPr>
        <p:txBody>
          <a:bodyPr/>
          <a:lstStyle/>
          <a:p>
            <a:r>
              <a:rPr lang="en-US" b="1" dirty="0" smtClean="0"/>
              <a:t>AG and the DAP Challenge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1725693"/>
            <a:ext cx="8001000" cy="4294107"/>
          </a:xfrm>
        </p:spPr>
        <p:txBody>
          <a:bodyPr>
            <a:normAutofit/>
          </a:bodyPr>
          <a:lstStyle/>
          <a:p>
            <a:r>
              <a:rPr lang="en-US" dirty="0" smtClean="0"/>
              <a:t>AG is a </a:t>
            </a:r>
            <a:r>
              <a:rPr lang="en-US" b="1" i="1" dirty="0" smtClean="0">
                <a:solidFill>
                  <a:srgbClr val="FF0000"/>
                </a:solidFill>
              </a:rPr>
              <a:t>tool</a:t>
            </a:r>
            <a:r>
              <a:rPr lang="en-US" dirty="0" smtClean="0"/>
              <a:t> to Accomplish </a:t>
            </a:r>
            <a:r>
              <a:rPr lang="en-US" dirty="0"/>
              <a:t>L</a:t>
            </a:r>
            <a:r>
              <a:rPr lang="en-US" dirty="0" smtClean="0"/>
              <a:t>earning </a:t>
            </a:r>
            <a:r>
              <a:rPr lang="en-US" dirty="0"/>
              <a:t>O</a:t>
            </a:r>
            <a:r>
              <a:rPr lang="en-US" dirty="0" smtClean="0"/>
              <a:t>bjectives</a:t>
            </a:r>
          </a:p>
          <a:p>
            <a:pPr lvl="1"/>
            <a:r>
              <a:rPr lang="en-US" dirty="0" smtClean="0"/>
              <a:t>Planning Lessons around AG? Scope and Sequence?</a:t>
            </a:r>
          </a:p>
          <a:p>
            <a:r>
              <a:rPr lang="en-US" dirty="0" smtClean="0"/>
              <a:t>Maximizing Participation</a:t>
            </a:r>
          </a:p>
          <a:p>
            <a:r>
              <a:rPr lang="en-US" dirty="0" smtClean="0"/>
              <a:t>Providing </a:t>
            </a:r>
            <a:r>
              <a:rPr lang="en-US" b="1" i="1" dirty="0" smtClean="0">
                <a:solidFill>
                  <a:srgbClr val="FF0000"/>
                </a:solidFill>
              </a:rPr>
              <a:t>Specific</a:t>
            </a:r>
            <a:r>
              <a:rPr lang="en-US" dirty="0" smtClean="0"/>
              <a:t> Feedback</a:t>
            </a:r>
          </a:p>
          <a:p>
            <a:r>
              <a:rPr lang="en-US" dirty="0" smtClean="0"/>
              <a:t>Assessing Objectives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960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sz="4800" b="1" dirty="0" smtClean="0"/>
              <a:t>A Challenge in the Physical Education Curriculum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Purpose of AG in the classroom </a:t>
            </a:r>
          </a:p>
          <a:p>
            <a:pPr lvl="1"/>
            <a:r>
              <a:rPr lang="en-US" dirty="0"/>
              <a:t>E</a:t>
            </a:r>
            <a:r>
              <a:rPr lang="en-US" smtClean="0"/>
              <a:t>ffective </a:t>
            </a:r>
            <a:r>
              <a:rPr lang="en-US" dirty="0" smtClean="0"/>
              <a:t>and is 21</a:t>
            </a:r>
            <a:r>
              <a:rPr lang="en-US" baseline="30000" dirty="0" smtClean="0"/>
              <a:t>st</a:t>
            </a:r>
            <a:r>
              <a:rPr lang="en-US" dirty="0" smtClean="0"/>
              <a:t> Century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AG is not a babysitter</a:t>
            </a:r>
          </a:p>
          <a:p>
            <a:endParaRPr lang="en-US" dirty="0"/>
          </a:p>
          <a:p>
            <a:r>
              <a:rPr lang="en-US" dirty="0" smtClean="0"/>
              <a:t>Connection to the </a:t>
            </a:r>
            <a:r>
              <a:rPr lang="en-US" b="1" i="1" dirty="0" smtClean="0">
                <a:solidFill>
                  <a:srgbClr val="FF0000"/>
                </a:solidFill>
              </a:rPr>
              <a:t>Home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/>
              <a:t>– making it relevant!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60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Future of AG?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1905000"/>
            <a:ext cx="8165122" cy="4114800"/>
          </a:xfrm>
        </p:spPr>
        <p:txBody>
          <a:bodyPr>
            <a:normAutofit/>
          </a:bodyPr>
          <a:lstStyle/>
          <a:p>
            <a:r>
              <a:rPr lang="en-US" b="1" dirty="0" smtClean="0"/>
              <a:t>Technology is not going away!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Technology is becoming more appealing and desirable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Active Gaming continues to develop and improve</a:t>
            </a:r>
          </a:p>
          <a:p>
            <a:pPr lvl="1"/>
            <a:r>
              <a:rPr lang="en-US" b="1" dirty="0" smtClean="0"/>
              <a:t>Gesture Tracking</a:t>
            </a:r>
          </a:p>
          <a:p>
            <a:pPr lvl="1"/>
            <a:r>
              <a:rPr lang="en-US" b="1" dirty="0" smtClean="0"/>
              <a:t>Products developed for the Physical Education Classroom</a:t>
            </a:r>
          </a:p>
          <a:p>
            <a:pPr marL="0" indent="0">
              <a:buNone/>
            </a:pP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57966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lfaccidomo\Desktop\DDRCE Full shot sml.jpg"/>
          <p:cNvPicPr>
            <a:picLocks noChangeAspect="1" noChangeArrowheads="1"/>
          </p:cNvPicPr>
          <p:nvPr/>
        </p:nvPicPr>
        <p:blipFill>
          <a:blip r:embed="rId3" cstate="print"/>
          <a:srcRect l="30133" r="30133"/>
          <a:stretch>
            <a:fillRect/>
          </a:stretch>
        </p:blipFill>
        <p:spPr bwMode="auto">
          <a:xfrm>
            <a:off x="1836068" y="260092"/>
            <a:ext cx="5293995" cy="64716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12469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/>
              <a:t>The Future of AG in Schools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Physical Education teachers must adjust</a:t>
            </a:r>
          </a:p>
          <a:p>
            <a:r>
              <a:rPr lang="en-US" dirty="0" smtClean="0"/>
              <a:t>Physical Education teachers must become aware and </a:t>
            </a:r>
            <a:r>
              <a:rPr lang="en-US" b="1" i="1" dirty="0" smtClean="0">
                <a:solidFill>
                  <a:srgbClr val="FF0000"/>
                </a:solidFill>
              </a:rPr>
              <a:t>educated</a:t>
            </a:r>
          </a:p>
          <a:p>
            <a:pPr lvl="1"/>
            <a:r>
              <a:rPr lang="en-US" dirty="0" smtClean="0"/>
              <a:t>Why?</a:t>
            </a:r>
          </a:p>
          <a:p>
            <a:r>
              <a:rPr lang="en-US" dirty="0" smtClean="0"/>
              <a:t>Professional Development – workshops, conferences, personal training, etc.</a:t>
            </a:r>
          </a:p>
        </p:txBody>
      </p:sp>
    </p:spTree>
    <p:extLst>
      <p:ext uri="{BB962C8B-B14F-4D97-AF65-F5344CB8AC3E}">
        <p14:creationId xmlns:p14="http://schemas.microsoft.com/office/powerpoint/2010/main" val="1268697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Fort time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25" b="19325"/>
          <a:stretch>
            <a:fillRect/>
          </a:stretch>
        </p:blipFill>
        <p:spPr>
          <a:xfrm>
            <a:off x="549275" y="107950"/>
            <a:ext cx="8042275" cy="6578600"/>
          </a:xfrm>
        </p:spPr>
      </p:pic>
    </p:spTree>
    <p:extLst>
      <p:ext uri="{BB962C8B-B14F-4D97-AF65-F5344CB8AC3E}">
        <p14:creationId xmlns:p14="http://schemas.microsoft.com/office/powerpoint/2010/main" val="1915519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DDR baby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9" r="4589"/>
          <a:stretch>
            <a:fillRect/>
          </a:stretch>
        </p:blipFill>
        <p:spPr>
          <a:xfrm>
            <a:off x="549275" y="107950"/>
            <a:ext cx="8042275" cy="6613525"/>
          </a:xfrm>
        </p:spPr>
      </p:pic>
    </p:spTree>
    <p:extLst>
      <p:ext uri="{BB962C8B-B14F-4D97-AF65-F5344CB8AC3E}">
        <p14:creationId xmlns:p14="http://schemas.microsoft.com/office/powerpoint/2010/main" val="2976016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Thank You </a:t>
            </a:r>
            <a:r>
              <a:rPr lang="en-US" b="1" dirty="0" smtClean="0">
                <a:solidFill>
                  <a:srgbClr val="C00000"/>
                </a:solidFill>
                <a:sym typeface="Wingdings"/>
              </a:rPr>
              <a:t>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94355"/>
            <a:ext cx="9144000" cy="4343400"/>
          </a:xfrm>
        </p:spPr>
        <p:txBody>
          <a:bodyPr/>
          <a:lstStyle/>
          <a:p>
            <a:endParaRPr lang="en-US" b="1" dirty="0"/>
          </a:p>
          <a:p>
            <a:pPr marL="0" indent="0">
              <a:buNone/>
            </a:pPr>
            <a:r>
              <a:rPr lang="en-US" sz="2800" b="1" dirty="0" smtClean="0"/>
              <a:t>Lisa Witherspoon Ph.D.	</a:t>
            </a:r>
            <a:r>
              <a:rPr lang="en-US" sz="2800" b="1" dirty="0">
                <a:hlinkClick r:id="rId3"/>
              </a:rPr>
              <a:t>w</a:t>
            </a:r>
            <a:r>
              <a:rPr lang="en-US" sz="2800" b="1" dirty="0" smtClean="0">
                <a:hlinkClick r:id="rId3"/>
              </a:rPr>
              <a:t>ithersp@usf.edu</a:t>
            </a:r>
            <a:r>
              <a:rPr lang="en-US" sz="2800" b="1" dirty="0" smtClean="0"/>
              <a:t> </a:t>
            </a:r>
          </a:p>
          <a:p>
            <a:pPr marL="0" indent="0">
              <a:buNone/>
            </a:pPr>
            <a:r>
              <a:rPr lang="en-US" sz="2000" b="1" dirty="0" smtClean="0"/>
              <a:t>Assistant Professor, School of Physical Education and Exercise Science</a:t>
            </a:r>
          </a:p>
          <a:p>
            <a:pPr marL="0" indent="0">
              <a:buNone/>
            </a:pPr>
            <a:r>
              <a:rPr lang="en-US" sz="2000" b="1" dirty="0" smtClean="0"/>
              <a:t>Director of the University of South Florida Active Gaming Research Labs</a:t>
            </a:r>
          </a:p>
          <a:p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97052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ravelogue">
  <a:themeElements>
    <a:clrScheme name="Travelogue">
      <a:dk1>
        <a:sysClr val="windowText" lastClr="000000"/>
      </a:dk1>
      <a:lt1>
        <a:srgbClr val="EAC968"/>
      </a:lt1>
      <a:dk2>
        <a:srgbClr val="2A2515"/>
      </a:dk2>
      <a:lt2>
        <a:srgbClr val="82682C"/>
      </a:lt2>
      <a:accent1>
        <a:srgbClr val="B74D21"/>
      </a:accent1>
      <a:accent2>
        <a:srgbClr val="A32323"/>
      </a:accent2>
      <a:accent3>
        <a:srgbClr val="4576A3"/>
      </a:accent3>
      <a:accent4>
        <a:srgbClr val="615D9A"/>
      </a:accent4>
      <a:accent5>
        <a:srgbClr val="67924B"/>
      </a:accent5>
      <a:accent6>
        <a:srgbClr val="BF7B1B"/>
      </a:accent6>
      <a:hlink>
        <a:srgbClr val="99350B"/>
      </a:hlink>
      <a:folHlink>
        <a:srgbClr val="785140"/>
      </a:folHlink>
    </a:clrScheme>
    <a:fontScheme name="Travelogue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Travelogu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6600000" sx="102000" sy="102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88900" dist="63500" dir="2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sunset" dir="t">
              <a:rot lat="0" lon="0" rev="4200000"/>
            </a:lightRig>
          </a:scene3d>
          <a:sp3d>
            <a:bevelT w="635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0000"/>
                <a:hueMod val="85000"/>
                <a:satMod val="300000"/>
                <a:lumMod val="100000"/>
              </a:schemeClr>
            </a:gs>
            <a:gs pos="40000">
              <a:schemeClr val="phClr">
                <a:tint val="45000"/>
                <a:shade val="99000"/>
                <a:hueMod val="95000"/>
                <a:satMod val="300000"/>
                <a:lumMod val="100000"/>
              </a:schemeClr>
            </a:gs>
            <a:gs pos="100000">
              <a:schemeClr val="phClr">
                <a:shade val="20000"/>
                <a:hueMod val="95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70000"/>
                <a:satMod val="2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Travelogue.thmx</Template>
  <TotalTime>8785</TotalTime>
  <Words>585</Words>
  <Application>Microsoft Macintosh PowerPoint</Application>
  <PresentationFormat>On-screen Show (4:3)</PresentationFormat>
  <Paragraphs>94</Paragraphs>
  <Slides>14</Slides>
  <Notes>13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Travelogue</vt:lpstr>
      <vt:lpstr>The Modern Jump Rope: The Future of Active  Video Games</vt:lpstr>
      <vt:lpstr>PowerPoint Presentation</vt:lpstr>
      <vt:lpstr>What is Active Gaming (AG)?</vt:lpstr>
      <vt:lpstr>PowerPoint Presentation</vt:lpstr>
      <vt:lpstr>Why Active Gaming</vt:lpstr>
      <vt:lpstr>Then and Now</vt:lpstr>
      <vt:lpstr>AG and the DAP Challenge</vt:lpstr>
      <vt:lpstr>A Challenge in the Physical Education Curriculum</vt:lpstr>
      <vt:lpstr>The Future of AG?</vt:lpstr>
      <vt:lpstr>PowerPoint Presentation</vt:lpstr>
      <vt:lpstr>The Future of AG in Schools</vt:lpstr>
      <vt:lpstr>PowerPoint Presentation</vt:lpstr>
      <vt:lpstr>PowerPoint Presentation</vt:lpstr>
      <vt:lpstr>Thank You </vt:lpstr>
    </vt:vector>
  </TitlesOfParts>
  <Company>University of South Florida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ImplementingExergaming </dc:title>
  <dc:creator>Lisa Witherspoon</dc:creator>
  <cp:lastModifiedBy>OS X User</cp:lastModifiedBy>
  <cp:revision>62</cp:revision>
  <dcterms:created xsi:type="dcterms:W3CDTF">2012-02-06T18:29:21Z</dcterms:created>
  <dcterms:modified xsi:type="dcterms:W3CDTF">2013-05-02T15:24:44Z</dcterms:modified>
</cp:coreProperties>
</file>